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83" r:id="rId2"/>
    <p:sldId id="388" r:id="rId3"/>
    <p:sldId id="384" r:id="rId4"/>
    <p:sldId id="327" r:id="rId5"/>
    <p:sldId id="387" r:id="rId6"/>
    <p:sldId id="295" r:id="rId7"/>
    <p:sldId id="351" r:id="rId8"/>
    <p:sldId id="347" r:id="rId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633" autoAdjust="0"/>
  </p:normalViewPr>
  <p:slideViewPr>
    <p:cSldViewPr snapToGrid="0">
      <p:cViewPr varScale="1">
        <p:scale>
          <a:sx n="60" d="100"/>
          <a:sy n="60" d="100"/>
        </p:scale>
        <p:origin x="96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2" d="100"/>
          <a:sy n="72" d="100"/>
        </p:scale>
        <p:origin x="3524" y="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93D2AF-0255-4FDB-A675-E02CD9FFF68C}" type="datetimeFigureOut">
              <a:rPr lang="de-AT" smtClean="0"/>
              <a:t>23.06.2023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CBCFFF-253E-4F5E-8F6F-C3B15FCE169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15506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optional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CBCFFF-253E-4F5E-8F6F-C3B15FCE169C}" type="slidenum">
              <a:rPr lang="de-AT" smtClean="0"/>
              <a:t>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73036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2B9EA2-055E-4DD1-A4B8-BE001F181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E5493F6-D616-395E-0D3C-0B3B8125D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AE748F1-E68F-C986-29E6-51043CAB6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1DCD-49B4-46FA-BECC-97A68D6545C6}" type="datetimeFigureOut">
              <a:rPr lang="de-AT" smtClean="0"/>
              <a:t>23.06.2023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53E42D2-9EFA-9E0A-CC67-C7C121B0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80A990A-BAC5-461D-00B3-88FE91F77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CA01-8A77-4DEA-8BF5-07345F3143C0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43902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6F0D0E-82D1-D99A-E161-C1E056652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CFD121B-017F-AF86-C9E5-D4A6689367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D95F52A-F595-9163-1F86-B6AE71D57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1DCD-49B4-46FA-BECC-97A68D6545C6}" type="datetimeFigureOut">
              <a:rPr lang="de-AT" smtClean="0"/>
              <a:t>23.06.2023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05317F-D957-19F7-4FD1-663CBE279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049F909-C675-B9AA-88B7-87ECA15F5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CA01-8A77-4DEA-8BF5-07345F3143C0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53410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4298189A-BC4B-49C9-DB20-7D1AA1D0EE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1FE73DF-0900-7FBE-5984-D54F13036D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8DC7F17-F531-CB40-97CD-EA865A8DB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1DCD-49B4-46FA-BECC-97A68D6545C6}" type="datetimeFigureOut">
              <a:rPr lang="de-AT" smtClean="0"/>
              <a:t>23.06.2023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B88A66C-AC73-BA87-88C8-E575D5434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DCDFCFA-2CB9-1F6B-1CA1-493394E44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CA01-8A77-4DEA-8BF5-07345F3143C0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71054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72B76A-5380-CD1E-46A6-446A03A10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2B90DDC-71D1-575B-873B-3C0742ECD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F1DDB2F-4F98-DC6C-CD2C-002103087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1DCD-49B4-46FA-BECC-97A68D6545C6}" type="datetimeFigureOut">
              <a:rPr lang="de-AT" smtClean="0"/>
              <a:t>23.06.2023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F187DC8-B0CA-463E-D5FE-6FEAB6D80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A0BC373-9CFE-7FB0-474C-9878905F5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CA01-8A77-4DEA-8BF5-07345F3143C0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08937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78D17E-4D77-D871-287B-29DD714C8E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BA2046E-9514-1C81-4C6B-951D81D458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3223BCE-201D-A6CD-A66C-6DB961A8B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1DCD-49B4-46FA-BECC-97A68D6545C6}" type="datetimeFigureOut">
              <a:rPr lang="de-AT" smtClean="0"/>
              <a:t>23.06.2023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3905B97-681A-44C2-E34E-F49029587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B7CEC39-6875-D564-4429-FA213C8EA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CA01-8A77-4DEA-8BF5-07345F3143C0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39705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6209F6-6044-FBC5-8809-4DC44C94F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7E79DEB-F3E3-FB8E-8514-DB3CBB1D1B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43E4638-418E-A7FA-12D7-87BF57ABC0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317D2C8-76AF-E004-D4E3-BE54B1B44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1DCD-49B4-46FA-BECC-97A68D6545C6}" type="datetimeFigureOut">
              <a:rPr lang="de-AT" smtClean="0"/>
              <a:t>23.06.2023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CF9A9A2-C677-3890-7A63-9B54E22A8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236FAA4-5122-8448-B19D-18039D865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CA01-8A77-4DEA-8BF5-07345F3143C0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72341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53734F-6BC4-3440-2AF9-393D05A84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EB82D6A-D1B4-937E-B2F2-FDA15E44E9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EEECF76-4FC0-FF60-79BA-25FE957C44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39ABCFE-F4B8-8E24-ACF3-4E57B5319D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E3DEACE-CBA3-FA02-D724-264D277F65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B2A357-CEC3-6916-1503-13026F8B7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1DCD-49B4-46FA-BECC-97A68D6545C6}" type="datetimeFigureOut">
              <a:rPr lang="de-AT" smtClean="0"/>
              <a:t>23.06.2023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D9CD6A-0D62-247E-EBC7-AFAA26CA7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AD04E9B-7EE2-FA0A-0EE3-BEA2B03F5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CA01-8A77-4DEA-8BF5-07345F3143C0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09192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8B11A7-F562-82C5-381C-50BC031FD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87440E2-D02B-A595-28E9-BBA936CF3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1DCD-49B4-46FA-BECC-97A68D6545C6}" type="datetimeFigureOut">
              <a:rPr lang="de-AT" smtClean="0"/>
              <a:t>23.06.2023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557C060-CBFB-97C1-DB27-8041A3D57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BD6BB08-71AC-4673-29DF-5CCA825C6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CA01-8A77-4DEA-8BF5-07345F3143C0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29162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C52FB85-0BED-5179-51AE-73DB5AC1C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1DCD-49B4-46FA-BECC-97A68D6545C6}" type="datetimeFigureOut">
              <a:rPr lang="de-AT" smtClean="0"/>
              <a:t>23.06.2023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41B6B4B-728B-65FD-8F20-8A605DAB9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302B1DC-1A00-F320-8003-531473F92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CA01-8A77-4DEA-8BF5-07345F3143C0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14738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87B8E0-B6D3-1EFA-5F7D-560B21457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8AEF799-4E33-3F44-3491-63CCA71F4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63DDF6A-1973-9985-8DBB-71470CC6DB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4B7426C-1B42-DD4F-BDF2-FF8A387AC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1DCD-49B4-46FA-BECC-97A68D6545C6}" type="datetimeFigureOut">
              <a:rPr lang="de-AT" smtClean="0"/>
              <a:t>23.06.2023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ABB6410-FCD6-7207-3B5C-A9A9C355E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B5A404A-066F-82B1-1A6E-49C013AC2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CA01-8A77-4DEA-8BF5-07345F3143C0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50198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5CA20F-F0F8-5D17-4CD0-FD0B91AEF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194F331-9209-6CF8-D32A-3E8D67EE8B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ABEA666-7CDD-1717-53EC-4951BECE35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CE1656F-A747-F8CE-56A6-664D6FEE3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1DCD-49B4-46FA-BECC-97A68D6545C6}" type="datetimeFigureOut">
              <a:rPr lang="de-AT" smtClean="0"/>
              <a:t>23.06.2023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3247168-AC67-192C-14D4-D68472BDF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162AA4A-A8F1-CCD8-EF3C-F2E77DC69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CA01-8A77-4DEA-8BF5-07345F3143C0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24485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A277288-A482-8A3F-8BC1-CF8C32135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6BA76BE-952C-B203-5CB0-7191553A65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E97D171-47D4-868A-9B70-E94699523C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F1DCD-49B4-46FA-BECC-97A68D6545C6}" type="datetimeFigureOut">
              <a:rPr lang="de-AT" smtClean="0"/>
              <a:t>23.06.2023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DEFFA0-D8CD-3DAF-505F-E59E1B6FD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66C1564-D3E7-0B68-B672-F9F917BA4E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ECA01-8A77-4DEA-8BF5-07345F3143C0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08353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70C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VuIHaWcsc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17/06/relationships/model3d" Target="../media/model3d2.glb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17/06/relationships/model3d" Target="../media/model3d2.glb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17/06/relationships/model3d" Target="../media/model3d3.glb"/><Relationship Id="rId7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10" Type="http://schemas.openxmlformats.org/officeDocument/2006/relationships/image" Target="../media/image11.svg"/><Relationship Id="rId4" Type="http://schemas.openxmlformats.org/officeDocument/2006/relationships/image" Target="../media/image16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19.png"/><Relationship Id="rId7" Type="http://schemas.openxmlformats.org/officeDocument/2006/relationships/image" Target="../media/image10.png"/><Relationship Id="rId2" Type="http://schemas.microsoft.com/office/2017/06/relationships/model3d" Target="../media/model3d4.glb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3FACCBFF-C385-4829-BEC7-592924FE9C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867" y="-1398728"/>
            <a:ext cx="12513734" cy="965545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20B39EA-DF47-4A91-A68A-7C1408AFE1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Die Bausteine der Materie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FF9C7A4-8B88-48C3-8E8F-8FCDE18D40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dirty="0"/>
              <a:t>Temperatur &amp; Schmelzpunkt</a:t>
            </a:r>
          </a:p>
        </p:txBody>
      </p:sp>
    </p:spTree>
    <p:extLst>
      <p:ext uri="{BB962C8B-B14F-4D97-AF65-F5344CB8AC3E}">
        <p14:creationId xmlns:p14="http://schemas.microsoft.com/office/powerpoint/2010/main" val="297131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1D1730-ADE0-A033-052D-4C764404C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3984"/>
            <a:ext cx="10515600" cy="1351641"/>
          </a:xfrm>
        </p:spPr>
        <p:txBody>
          <a:bodyPr>
            <a:normAutofit/>
          </a:bodyPr>
          <a:lstStyle/>
          <a:p>
            <a:r>
              <a:rPr lang="de-AT" sz="3600" dirty="0">
                <a:hlinkClick r:id="rId3"/>
              </a:rPr>
              <a:t>https://www.youtube.com/watch?v=ZVuIHaWcscU</a:t>
            </a:r>
            <a:br>
              <a:rPr lang="de-AT" sz="3600" dirty="0"/>
            </a:br>
            <a:endParaRPr lang="de-AT" sz="3600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3958BE25-0104-60AD-6249-1F026A5990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454733" y="1360619"/>
            <a:ext cx="9282534" cy="5201167"/>
          </a:xfrm>
        </p:spPr>
      </p:pic>
    </p:spTree>
    <p:extLst>
      <p:ext uri="{BB962C8B-B14F-4D97-AF65-F5344CB8AC3E}">
        <p14:creationId xmlns:p14="http://schemas.microsoft.com/office/powerpoint/2010/main" val="430480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" name="3D-Modell 5" descr="Dunkelgraue Kugel">
                <a:extLst>
                  <a:ext uri="{FF2B5EF4-FFF2-40B4-BE49-F238E27FC236}">
                    <a16:creationId xmlns:a16="http://schemas.microsoft.com/office/drawing/2014/main" id="{614129FD-6233-DFA1-EC90-28C60E62B745}"/>
                  </a:ext>
                </a:extLst>
              </p:cNvPr>
              <p:cNvGraphicFramePr/>
              <p:nvPr/>
            </p:nvGraphicFramePr>
            <p:xfrm>
              <a:off x="8356622" y="2548687"/>
              <a:ext cx="1941350" cy="2231534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941350" cy="2231534"/>
                    </a:xfrm>
                    <a:prstGeom prst="rect">
                      <a:avLst/>
                    </a:prstGeom>
                  </am3d:spPr>
                  <am3d:camera>
                    <am3d:pos x="0" y="0" z="8146918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143146" d="1000000"/>
                    <am3d:preTrans dx="-2" dy="-18000000" dz="3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342897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" name="3D-Modell 5" descr="Dunkelgraue Kugel">
                <a:extLst>
                  <a:ext uri="{FF2B5EF4-FFF2-40B4-BE49-F238E27FC236}">
                    <a16:creationId xmlns:a16="http://schemas.microsoft.com/office/drawing/2014/main" id="{614129FD-6233-DFA1-EC90-28C60E62B74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56622" y="2548687"/>
                <a:ext cx="1941350" cy="2231534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feld 1">
            <a:extLst>
              <a:ext uri="{FF2B5EF4-FFF2-40B4-BE49-F238E27FC236}">
                <a16:creationId xmlns:a16="http://schemas.microsoft.com/office/drawing/2014/main" id="{C84F0D2A-56B0-491E-B7FE-C0387199B665}"/>
              </a:ext>
            </a:extLst>
          </p:cNvPr>
          <p:cNvSpPr txBox="1"/>
          <p:nvPr/>
        </p:nvSpPr>
        <p:spPr>
          <a:xfrm>
            <a:off x="4509808" y="1466585"/>
            <a:ext cx="1809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7200" dirty="0" err="1"/>
              <a:t>Fe</a:t>
            </a:r>
            <a:endParaRPr lang="de-AT" sz="7200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FC59F43E-C8DA-4B63-BE97-24E165CD10DA}"/>
              </a:ext>
            </a:extLst>
          </p:cNvPr>
          <p:cNvSpPr txBox="1"/>
          <p:nvPr/>
        </p:nvSpPr>
        <p:spPr>
          <a:xfrm>
            <a:off x="2651584" y="406193"/>
            <a:ext cx="1809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7200" dirty="0" err="1"/>
              <a:t>Fe</a:t>
            </a:r>
            <a:endParaRPr lang="de-AT" sz="7200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683A5122-8878-4577-974F-AFCFF271AA76}"/>
              </a:ext>
            </a:extLst>
          </p:cNvPr>
          <p:cNvSpPr txBox="1"/>
          <p:nvPr/>
        </p:nvSpPr>
        <p:spPr>
          <a:xfrm>
            <a:off x="945759" y="1271726"/>
            <a:ext cx="1809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7200" dirty="0" err="1"/>
              <a:t>Fe</a:t>
            </a:r>
            <a:endParaRPr lang="de-AT" sz="7200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126272EA-AE19-42AE-8089-BD7E9345A8DD}"/>
              </a:ext>
            </a:extLst>
          </p:cNvPr>
          <p:cNvSpPr txBox="1"/>
          <p:nvPr/>
        </p:nvSpPr>
        <p:spPr>
          <a:xfrm>
            <a:off x="4517822" y="2939618"/>
            <a:ext cx="1809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7200" dirty="0" err="1"/>
              <a:t>Fe</a:t>
            </a:r>
            <a:endParaRPr lang="de-AT" sz="7200" dirty="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B97DEBC3-EB14-4FD6-9648-BD5BACBD93A0}"/>
              </a:ext>
            </a:extLst>
          </p:cNvPr>
          <p:cNvSpPr txBox="1"/>
          <p:nvPr/>
        </p:nvSpPr>
        <p:spPr>
          <a:xfrm>
            <a:off x="945758" y="2881233"/>
            <a:ext cx="1809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7200" dirty="0" err="1"/>
              <a:t>Fe</a:t>
            </a:r>
            <a:endParaRPr lang="de-AT" sz="7200" dirty="0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60529B9D-8436-47D5-92C0-823631A2110D}"/>
              </a:ext>
            </a:extLst>
          </p:cNvPr>
          <p:cNvSpPr txBox="1"/>
          <p:nvPr/>
        </p:nvSpPr>
        <p:spPr>
          <a:xfrm>
            <a:off x="2651584" y="2133535"/>
            <a:ext cx="1809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7200" dirty="0" err="1"/>
              <a:t>Fe</a:t>
            </a:r>
            <a:endParaRPr lang="de-AT" sz="7200" dirty="0"/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3D706CAB-D79F-4DA9-851E-2501014510E7}"/>
              </a:ext>
            </a:extLst>
          </p:cNvPr>
          <p:cNvSpPr/>
          <p:nvPr/>
        </p:nvSpPr>
        <p:spPr>
          <a:xfrm>
            <a:off x="356697" y="140824"/>
            <a:ext cx="6480000" cy="6480000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C3A9D2DF-2148-4702-A114-B19FF61511F4}"/>
              </a:ext>
            </a:extLst>
          </p:cNvPr>
          <p:cNvSpPr/>
          <p:nvPr/>
        </p:nvSpPr>
        <p:spPr>
          <a:xfrm>
            <a:off x="8967297" y="3306730"/>
            <a:ext cx="720000" cy="720000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28" name="Gerader Verbinder 27">
            <a:extLst>
              <a:ext uri="{FF2B5EF4-FFF2-40B4-BE49-F238E27FC236}">
                <a16:creationId xmlns:a16="http://schemas.microsoft.com/office/drawing/2014/main" id="{43DFE4F8-9ACE-4522-88D5-5144DA47501C}"/>
              </a:ext>
            </a:extLst>
          </p:cNvPr>
          <p:cNvCxnSpPr>
            <a:cxnSpLocks/>
            <a:stCxn id="26" idx="7"/>
            <a:endCxn id="25" idx="7"/>
          </p:cNvCxnSpPr>
          <p:nvPr/>
        </p:nvCxnSpPr>
        <p:spPr>
          <a:xfrm flipH="1" flipV="1">
            <a:off x="5887723" y="1089798"/>
            <a:ext cx="3694132" cy="232237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F0970438-AAA6-4053-B549-12D7C07F54D0}"/>
              </a:ext>
            </a:extLst>
          </p:cNvPr>
          <p:cNvCxnSpPr>
            <a:cxnSpLocks/>
            <a:stCxn id="26" idx="5"/>
            <a:endCxn id="25" idx="5"/>
          </p:cNvCxnSpPr>
          <p:nvPr/>
        </p:nvCxnSpPr>
        <p:spPr>
          <a:xfrm flipH="1">
            <a:off x="5887723" y="3921288"/>
            <a:ext cx="3694132" cy="175056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hteck 19">
            <a:extLst>
              <a:ext uri="{FF2B5EF4-FFF2-40B4-BE49-F238E27FC236}">
                <a16:creationId xmlns:a16="http://schemas.microsoft.com/office/drawing/2014/main" id="{3C0231D2-7151-4CA0-B16F-7D959AC8FCAB}"/>
              </a:ext>
            </a:extLst>
          </p:cNvPr>
          <p:cNvSpPr/>
          <p:nvPr/>
        </p:nvSpPr>
        <p:spPr>
          <a:xfrm rot="2571949">
            <a:off x="836127" y="5660286"/>
            <a:ext cx="721997" cy="4059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371D855A-77CB-41F8-AE5C-5E8EFAB0920F}"/>
              </a:ext>
            </a:extLst>
          </p:cNvPr>
          <p:cNvSpPr/>
          <p:nvPr/>
        </p:nvSpPr>
        <p:spPr>
          <a:xfrm rot="2571949">
            <a:off x="-83717" y="5783883"/>
            <a:ext cx="1264956" cy="15389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38B7791-58CB-C008-52E7-A4055D94E958}"/>
              </a:ext>
            </a:extLst>
          </p:cNvPr>
          <p:cNvSpPr txBox="1"/>
          <p:nvPr/>
        </p:nvSpPr>
        <p:spPr>
          <a:xfrm>
            <a:off x="2775440" y="3860877"/>
            <a:ext cx="1809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7200" dirty="0" err="1"/>
              <a:t>Fe</a:t>
            </a:r>
            <a:endParaRPr lang="de-AT" sz="720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48784611-0F87-188B-BC50-C6C479860B14}"/>
              </a:ext>
            </a:extLst>
          </p:cNvPr>
          <p:cNvSpPr txBox="1"/>
          <p:nvPr/>
        </p:nvSpPr>
        <p:spPr>
          <a:xfrm>
            <a:off x="1034031" y="4755464"/>
            <a:ext cx="1809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7200" dirty="0" err="1"/>
              <a:t>Fe</a:t>
            </a:r>
            <a:endParaRPr lang="de-AT" sz="7200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8098B06-D62B-7B7B-1643-73CE98692229}"/>
              </a:ext>
            </a:extLst>
          </p:cNvPr>
          <p:cNvSpPr txBox="1"/>
          <p:nvPr/>
        </p:nvSpPr>
        <p:spPr>
          <a:xfrm>
            <a:off x="4148018" y="4780221"/>
            <a:ext cx="1809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7200" dirty="0" err="1"/>
              <a:t>Fe</a:t>
            </a:r>
            <a:endParaRPr lang="de-AT" sz="7200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E390A42-B104-E8B2-5F56-6D1478532899}"/>
              </a:ext>
            </a:extLst>
          </p:cNvPr>
          <p:cNvSpPr txBox="1"/>
          <p:nvPr/>
        </p:nvSpPr>
        <p:spPr>
          <a:xfrm>
            <a:off x="2699939" y="5580996"/>
            <a:ext cx="1809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7200" dirty="0" err="1"/>
              <a:t>Fe</a:t>
            </a:r>
            <a:endParaRPr lang="de-AT" sz="7200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8" name="3D-Modell 7" descr="FOC Kettenringe einfach 15 cm">
                <a:extLst>
                  <a:ext uri="{FF2B5EF4-FFF2-40B4-BE49-F238E27FC236}">
                    <a16:creationId xmlns:a16="http://schemas.microsoft.com/office/drawing/2014/main" id="{A655E00E-E99E-75F1-44CA-4370AABD6C74}"/>
                  </a:ext>
                </a:extLst>
              </p:cNvPr>
              <p:cNvGraphicFramePr/>
              <p:nvPr/>
            </p:nvGraphicFramePr>
            <p:xfrm rot="5400000">
              <a:off x="7149296" y="483466"/>
              <a:ext cx="4356000" cy="275342"/>
            </p:xfrm>
            <a:graphic>
              <a:graphicData uri="http://schemas.microsoft.com/office/drawing/2017/model3d">
                <am3d:model3d r:embed="rId4">
                  <am3d:spPr>
                    <a:xfrm rot="5400000">
                      <a:off x="0" y="0"/>
                      <a:ext cx="4356000" cy="275342"/>
                    </a:xfrm>
                    <a:prstGeom prst="rect">
                      <a:avLst/>
                    </a:prstGeom>
                  </am3d:spPr>
                  <am3d:camera>
                    <am3d:pos x="0" y="0" z="4717659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503" d="1000000"/>
                    <am3d:preTrans dx="3" dy="90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462937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8" name="3D-Modell 7" descr="FOC Kettenringe einfach 15 cm">
                <a:extLst>
                  <a:ext uri="{FF2B5EF4-FFF2-40B4-BE49-F238E27FC236}">
                    <a16:creationId xmlns:a16="http://schemas.microsoft.com/office/drawing/2014/main" id="{A655E00E-E99E-75F1-44CA-4370AABD6C7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5400000">
                <a:off x="7149296" y="483466"/>
                <a:ext cx="4356000" cy="275342"/>
              </a:xfrm>
              <a:prstGeom prst="rect">
                <a:avLst/>
              </a:prstGeom>
            </p:spPr>
          </p:pic>
        </mc:Fallback>
      </mc:AlternateContent>
      <p:sp>
        <p:nvSpPr>
          <p:cNvPr id="9" name="Textfeld 8">
            <a:extLst>
              <a:ext uri="{FF2B5EF4-FFF2-40B4-BE49-F238E27FC236}">
                <a16:creationId xmlns:a16="http://schemas.microsoft.com/office/drawing/2014/main" id="{1456CD50-8CDC-678F-F6D5-2102BD1699EE}"/>
              </a:ext>
            </a:extLst>
          </p:cNvPr>
          <p:cNvSpPr txBox="1"/>
          <p:nvPr/>
        </p:nvSpPr>
        <p:spPr>
          <a:xfrm>
            <a:off x="8228925" y="4669932"/>
            <a:ext cx="2375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3200" dirty="0">
                <a:solidFill>
                  <a:srgbClr val="0070C0"/>
                </a:solidFill>
              </a:rPr>
              <a:t>Eisenkugel</a:t>
            </a:r>
          </a:p>
        </p:txBody>
      </p:sp>
    </p:spTree>
    <p:extLst>
      <p:ext uri="{BB962C8B-B14F-4D97-AF65-F5344CB8AC3E}">
        <p14:creationId xmlns:p14="http://schemas.microsoft.com/office/powerpoint/2010/main" val="260119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7" grpId="0"/>
      <p:bldP spid="18" grpId="0"/>
      <p:bldP spid="19" grpId="0"/>
      <p:bldP spid="3" grpId="0"/>
      <p:bldP spid="4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nhaltsplatzhalter 4">
            <a:extLst>
              <a:ext uri="{FF2B5EF4-FFF2-40B4-BE49-F238E27FC236}">
                <a16:creationId xmlns:a16="http://schemas.microsoft.com/office/drawing/2014/main" id="{B9DA92FF-C597-4202-852A-FE80686EF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4" r="81398"/>
          <a:stretch/>
        </p:blipFill>
        <p:spPr>
          <a:xfrm rot="21259098">
            <a:off x="2707272" y="2402169"/>
            <a:ext cx="902033" cy="4056017"/>
          </a:xfrm>
        </p:spPr>
      </p:pic>
      <p:pic>
        <p:nvPicPr>
          <p:cNvPr id="6" name="Inhaltsplatzhalter 4">
            <a:extLst>
              <a:ext uri="{FF2B5EF4-FFF2-40B4-BE49-F238E27FC236}">
                <a16:creationId xmlns:a16="http://schemas.microsoft.com/office/drawing/2014/main" id="{D2265E49-FF3E-483F-9D43-C21F92470C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98" r="9420"/>
          <a:stretch/>
        </p:blipFill>
        <p:spPr>
          <a:xfrm rot="221604">
            <a:off x="10072717" y="2102126"/>
            <a:ext cx="1007534" cy="405601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10E140D-56CA-4A0C-A452-EAB120227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877"/>
            <a:ext cx="10515600" cy="1325563"/>
          </a:xfrm>
        </p:spPr>
        <p:txBody>
          <a:bodyPr/>
          <a:lstStyle/>
          <a:p>
            <a:r>
              <a:rPr lang="de-AT" dirty="0"/>
              <a:t>Temperatur</a:t>
            </a:r>
          </a:p>
        </p:txBody>
      </p:sp>
      <p:pic>
        <p:nvPicPr>
          <p:cNvPr id="14" name="Grafik 13" descr="Bubble Tea mit einfarbiger Füllung">
            <a:extLst>
              <a:ext uri="{FF2B5EF4-FFF2-40B4-BE49-F238E27FC236}">
                <a16:creationId xmlns:a16="http://schemas.microsoft.com/office/drawing/2014/main" id="{CE46004B-89A2-4311-9AE4-DBBE802D3A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40596" y="4608115"/>
            <a:ext cx="2259598" cy="2259598"/>
          </a:xfrm>
          <a:prstGeom prst="rect">
            <a:avLst/>
          </a:prstGeom>
        </p:spPr>
      </p:pic>
      <p:pic>
        <p:nvPicPr>
          <p:cNvPr id="16" name="Grafik 15" descr="Tee mit einfarbiger Füllung">
            <a:extLst>
              <a:ext uri="{FF2B5EF4-FFF2-40B4-BE49-F238E27FC236}">
                <a16:creationId xmlns:a16="http://schemas.microsoft.com/office/drawing/2014/main" id="{0C96BBB6-BA6C-44C3-A21E-420F6E398E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49172" y="4195684"/>
            <a:ext cx="2905159" cy="2905159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B25D85DB-75BD-4316-8CC5-2115581266D8}"/>
              </a:ext>
            </a:extLst>
          </p:cNvPr>
          <p:cNvSpPr txBox="1"/>
          <p:nvPr/>
        </p:nvSpPr>
        <p:spPr>
          <a:xfrm>
            <a:off x="7498739" y="3698507"/>
            <a:ext cx="27008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800" dirty="0"/>
              <a:t>hohes Tempo der Bausteine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49E29C68-4E0C-443B-965D-0C720814F295}"/>
              </a:ext>
            </a:extLst>
          </p:cNvPr>
          <p:cNvSpPr txBox="1"/>
          <p:nvPr/>
        </p:nvSpPr>
        <p:spPr>
          <a:xfrm>
            <a:off x="4174331" y="4288155"/>
            <a:ext cx="27008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800" dirty="0"/>
              <a:t>niedriges Tempo der Bausteine</a:t>
            </a:r>
          </a:p>
        </p:txBody>
      </p:sp>
      <p:pic>
        <p:nvPicPr>
          <p:cNvPr id="22" name="Grafik 21" descr="Pfeil mit einer Linie: Kurve im Uhrzeigersinn mit einfarbiger Füllung">
            <a:extLst>
              <a:ext uri="{FF2B5EF4-FFF2-40B4-BE49-F238E27FC236}">
                <a16:creationId xmlns:a16="http://schemas.microsoft.com/office/drawing/2014/main" id="{AA1B10A2-339F-46A2-B0AA-F30751FEC0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0220283" flipH="1" flipV="1">
            <a:off x="3672689" y="3544759"/>
            <a:ext cx="914400" cy="914400"/>
          </a:xfrm>
          <a:prstGeom prst="rect">
            <a:avLst/>
          </a:prstGeom>
        </p:spPr>
      </p:pic>
      <p:pic>
        <p:nvPicPr>
          <p:cNvPr id="23" name="Grafik 22" descr="Pfeil mit einer Linie: Kurve im Uhrzeigersinn mit einfarbiger Füllung">
            <a:extLst>
              <a:ext uri="{FF2B5EF4-FFF2-40B4-BE49-F238E27FC236}">
                <a16:creationId xmlns:a16="http://schemas.microsoft.com/office/drawing/2014/main" id="{550D2533-43A5-4E95-B6A2-45C63DF12F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4221535" flipH="1">
            <a:off x="9382261" y="3145889"/>
            <a:ext cx="914400" cy="914400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D0B78C15-9B13-4B80-8A53-17E1F4CD71EB}"/>
              </a:ext>
            </a:extLst>
          </p:cNvPr>
          <p:cNvSpPr txBox="1"/>
          <p:nvPr/>
        </p:nvSpPr>
        <p:spPr>
          <a:xfrm>
            <a:off x="858153" y="899107"/>
            <a:ext cx="8604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/>
              <a:t>Die Bewegung der Bausteine bestimmt die Temperatur eines Gegenstands. 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DB2BF28-2448-4043-81E8-BF054F61348A}"/>
              </a:ext>
            </a:extLst>
          </p:cNvPr>
          <p:cNvSpPr txBox="1"/>
          <p:nvPr/>
        </p:nvSpPr>
        <p:spPr>
          <a:xfrm>
            <a:off x="1454352" y="5941150"/>
            <a:ext cx="1916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200" dirty="0"/>
              <a:t>Eistee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08F7685A-2072-44D4-90D1-0131641FC9FC}"/>
              </a:ext>
            </a:extLst>
          </p:cNvPr>
          <p:cNvSpPr txBox="1"/>
          <p:nvPr/>
        </p:nvSpPr>
        <p:spPr>
          <a:xfrm>
            <a:off x="8534400" y="5739354"/>
            <a:ext cx="15368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200" dirty="0"/>
              <a:t>Tee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BBBBAF06-773D-4CEC-85E4-A3358E346D1E}"/>
              </a:ext>
            </a:extLst>
          </p:cNvPr>
          <p:cNvSpPr txBox="1"/>
          <p:nvPr/>
        </p:nvSpPr>
        <p:spPr>
          <a:xfrm>
            <a:off x="1994117" y="4657487"/>
            <a:ext cx="1916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200" dirty="0">
                <a:solidFill>
                  <a:srgbClr val="0070C0"/>
                </a:solidFill>
              </a:rPr>
              <a:t>5 °C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59317FF9-3207-46CD-B33A-345CFDE87749}"/>
              </a:ext>
            </a:extLst>
          </p:cNvPr>
          <p:cNvSpPr txBox="1"/>
          <p:nvPr/>
        </p:nvSpPr>
        <p:spPr>
          <a:xfrm>
            <a:off x="11028641" y="2550010"/>
            <a:ext cx="1916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200" dirty="0">
                <a:solidFill>
                  <a:srgbClr val="0070C0"/>
                </a:solidFill>
              </a:rPr>
              <a:t>50 °C</a:t>
            </a:r>
          </a:p>
        </p:txBody>
      </p:sp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F901D65F-8247-048C-8511-B6559711708D}"/>
              </a:ext>
            </a:extLst>
          </p:cNvPr>
          <p:cNvSpPr/>
          <p:nvPr/>
        </p:nvSpPr>
        <p:spPr>
          <a:xfrm>
            <a:off x="651463" y="206061"/>
            <a:ext cx="8426276" cy="1994452"/>
          </a:xfrm>
          <a:prstGeom prst="roundRect">
            <a:avLst/>
          </a:prstGeom>
          <a:noFill/>
          <a:ln w="38100">
            <a:solidFill>
              <a:srgbClr val="0070C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0490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8C7B0BD4-FFBC-BD16-ED46-B984822AAE96}"/>
              </a:ext>
            </a:extLst>
          </p:cNvPr>
          <p:cNvGrpSpPr/>
          <p:nvPr/>
        </p:nvGrpSpPr>
        <p:grpSpPr>
          <a:xfrm>
            <a:off x="8011002" y="3689780"/>
            <a:ext cx="2632587" cy="1520178"/>
            <a:chOff x="8015866" y="4818395"/>
            <a:chExt cx="2632587" cy="1520178"/>
          </a:xfrm>
        </p:grpSpPr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C26FDC8E-2E36-2260-B7F8-4E4FB31849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25594" y="5078573"/>
              <a:ext cx="2622859" cy="1260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46C29118-9F83-9AC2-E006-A7BDFF25BE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15866" y="4818395"/>
              <a:ext cx="2622859" cy="1260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F3A01B8E-D907-99A5-C9F1-893073416B8B}"/>
                </a:ext>
              </a:extLst>
            </p:cNvPr>
            <p:cNvSpPr/>
            <p:nvPr/>
          </p:nvSpPr>
          <p:spPr>
            <a:xfrm>
              <a:off x="8394608" y="4963609"/>
              <a:ext cx="1865376" cy="89611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cxnSp>
          <p:nvCxnSpPr>
            <p:cNvPr id="22" name="Gerader Verbinder 21">
              <a:extLst>
                <a:ext uri="{FF2B5EF4-FFF2-40B4-BE49-F238E27FC236}">
                  <a16:creationId xmlns:a16="http://schemas.microsoft.com/office/drawing/2014/main" id="{5C4BBADE-F081-0C33-3AFD-0F352F8C3404}"/>
                </a:ext>
              </a:extLst>
            </p:cNvPr>
            <p:cNvCxnSpPr>
              <a:cxnSpLocks/>
              <a:stCxn id="12" idx="2"/>
              <a:endCxn id="13" idx="2"/>
            </p:cNvCxnSpPr>
            <p:nvPr/>
          </p:nvCxnSpPr>
          <p:spPr>
            <a:xfrm>
              <a:off x="8015866" y="5448395"/>
              <a:ext cx="9728" cy="26017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>
              <a:extLst>
                <a:ext uri="{FF2B5EF4-FFF2-40B4-BE49-F238E27FC236}">
                  <a16:creationId xmlns:a16="http://schemas.microsoft.com/office/drawing/2014/main" id="{138248FB-3BBF-4970-0A43-34845C1F32FF}"/>
                </a:ext>
              </a:extLst>
            </p:cNvPr>
            <p:cNvCxnSpPr>
              <a:cxnSpLocks/>
            </p:cNvCxnSpPr>
            <p:nvPr/>
          </p:nvCxnSpPr>
          <p:spPr>
            <a:xfrm>
              <a:off x="10636225" y="5408948"/>
              <a:ext cx="9728" cy="26017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BAD44DE4-BEBD-1B13-59D2-388CCFADB4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04336" y="5209957"/>
              <a:ext cx="1865376" cy="649763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95F628BE-1879-FADF-9A07-C90B37469B34}"/>
              </a:ext>
            </a:extLst>
          </p:cNvPr>
          <p:cNvGrpSpPr/>
          <p:nvPr/>
        </p:nvGrpSpPr>
        <p:grpSpPr>
          <a:xfrm>
            <a:off x="8346229" y="-1597204"/>
            <a:ext cx="1962135" cy="6202384"/>
            <a:chOff x="8346229" y="-1556863"/>
            <a:chExt cx="1962135" cy="6202384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6" name="3D-Modell 5" descr="Dunkelgraue Kugel">
                  <a:extLst>
                    <a:ext uri="{FF2B5EF4-FFF2-40B4-BE49-F238E27FC236}">
                      <a16:creationId xmlns:a16="http://schemas.microsoft.com/office/drawing/2014/main" id="{614129FD-6233-DFA1-EC90-28C60E62B745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615344231"/>
                    </p:ext>
                  </p:extLst>
                </p:nvPr>
              </p:nvGraphicFramePr>
              <p:xfrm>
                <a:off x="8346229" y="2683386"/>
                <a:ext cx="1962135" cy="1962135"/>
              </p:xfrm>
              <a:graphic>
                <a:graphicData uri="http://schemas.microsoft.com/office/drawing/2017/model3d">
                  <am3d:model3d r:embed="rId2">
                    <am3d:spPr>
                      <a:xfrm>
                        <a:off x="0" y="0"/>
                        <a:ext cx="1962135" cy="1962135"/>
                      </a:xfrm>
                      <a:prstGeom prst="rect">
                        <a:avLst/>
                      </a:prstGeom>
                    </am3d:spPr>
                    <am3d:camera>
                      <am3d:pos x="0" y="0" z="81469184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7143146" d="1000000"/>
                      <am3d:preTrans dx="-2" dy="-18000000" dz="3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/>
                      <am3d:postTrans dx="0" dy="0" dz="0"/>
                    </am3d:trans>
                    <am3d:raster rName="Office3DRenderer" rVer="16.0.8326">
                      <am3d:blip r:embed="rId3"/>
                    </am3d:raster>
                    <am3d:objViewport viewportSz="3428974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6" name="3D-Modell 5" descr="Dunkelgraue Kugel">
                  <a:extLst>
                    <a:ext uri="{FF2B5EF4-FFF2-40B4-BE49-F238E27FC236}">
                      <a16:creationId xmlns:a16="http://schemas.microsoft.com/office/drawing/2014/main" id="{614129FD-6233-DFA1-EC90-28C60E62B74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8346229" y="2643045"/>
                  <a:ext cx="1962135" cy="196213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8" name="3D-Modell 7" descr="FOC Kettenringe einfach 15 cm">
                  <a:extLst>
                    <a:ext uri="{FF2B5EF4-FFF2-40B4-BE49-F238E27FC236}">
                      <a16:creationId xmlns:a16="http://schemas.microsoft.com/office/drawing/2014/main" id="{A655E00E-E99E-75F1-44CA-4370AABD6C74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3507551956"/>
                    </p:ext>
                  </p:extLst>
                </p:nvPr>
              </p:nvGraphicFramePr>
              <p:xfrm rot="5400000">
                <a:off x="7149296" y="483466"/>
                <a:ext cx="4356000" cy="275342"/>
              </p:xfrm>
              <a:graphic>
                <a:graphicData uri="http://schemas.microsoft.com/office/drawing/2017/model3d">
                  <am3d:model3d r:embed="rId4">
                    <am3d:spPr>
                      <a:xfrm rot="5400000">
                        <a:off x="0" y="0"/>
                        <a:ext cx="4356000" cy="275342"/>
                      </a:xfrm>
                      <a:prstGeom prst="rect">
                        <a:avLst/>
                      </a:prstGeom>
                    </am3d:spPr>
                    <am3d:camera>
                      <am3d:pos x="0" y="0" z="47176593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6503" d="1000000"/>
                      <am3d:preTrans dx="3" dy="90" dz="0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/>
                      <am3d:postTrans dx="0" dy="0" dz="0"/>
                    </am3d:trans>
                    <am3d:raster rName="Office3DRenderer" rVer="16.0.8326">
                      <am3d:blip r:embed="rId5"/>
                    </am3d:raster>
                    <am3d:objViewport viewportSz="4629378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8" name="3D-Modell 7" descr="FOC Kettenringe einfach 15 cm">
                  <a:extLst>
                    <a:ext uri="{FF2B5EF4-FFF2-40B4-BE49-F238E27FC236}">
                      <a16:creationId xmlns:a16="http://schemas.microsoft.com/office/drawing/2014/main" id="{A655E00E-E99E-75F1-44CA-4370AABD6C74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5400000">
                  <a:off x="7149296" y="443125"/>
                  <a:ext cx="4356000" cy="27534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9" name="Textfeld 8">
            <a:extLst>
              <a:ext uri="{FF2B5EF4-FFF2-40B4-BE49-F238E27FC236}">
                <a16:creationId xmlns:a16="http://schemas.microsoft.com/office/drawing/2014/main" id="{1456CD50-8CDC-678F-F6D5-2102BD1699EE}"/>
              </a:ext>
            </a:extLst>
          </p:cNvPr>
          <p:cNvSpPr txBox="1"/>
          <p:nvPr/>
        </p:nvSpPr>
        <p:spPr>
          <a:xfrm>
            <a:off x="6641546" y="1864804"/>
            <a:ext cx="2375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3200" dirty="0">
                <a:solidFill>
                  <a:srgbClr val="0070C0"/>
                </a:solidFill>
              </a:rPr>
              <a:t>Eisenkugel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1C71484C-D2D8-0104-63AB-7272C0565470}"/>
              </a:ext>
            </a:extLst>
          </p:cNvPr>
          <p:cNvSpPr txBox="1"/>
          <p:nvPr/>
        </p:nvSpPr>
        <p:spPr>
          <a:xfrm>
            <a:off x="634978" y="2507516"/>
            <a:ext cx="640080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3600" dirty="0">
                <a:effectLst/>
                <a:latin typeface="Gill Sans Nova" panose="020B06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Die Kugel passt bei Zimmertemperatur gerade </a:t>
            </a:r>
            <a:r>
              <a:rPr lang="de-AT" sz="3600" b="1" dirty="0">
                <a:effectLst/>
                <a:latin typeface="Gill Sans Nova" panose="020B06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nicht </a:t>
            </a:r>
            <a:r>
              <a:rPr lang="de-AT" sz="3600" dirty="0">
                <a:effectLst/>
                <a:latin typeface="Gill Sans Nova" panose="020B06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durch den Ring. </a:t>
            </a:r>
            <a:endParaRPr lang="de-AT" sz="3600" dirty="0"/>
          </a:p>
        </p:txBody>
      </p:sp>
    </p:spTree>
    <p:extLst>
      <p:ext uri="{BB962C8B-B14F-4D97-AF65-F5344CB8AC3E}">
        <p14:creationId xmlns:p14="http://schemas.microsoft.com/office/powerpoint/2010/main" val="2343905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35BF60-81AD-42F7-BC3B-4A19CB0C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409" y="0"/>
            <a:ext cx="4321195" cy="918668"/>
          </a:xfrm>
        </p:spPr>
        <p:txBody>
          <a:bodyPr>
            <a:normAutofit/>
          </a:bodyPr>
          <a:lstStyle/>
          <a:p>
            <a:r>
              <a:rPr lang="de-DE" sz="3600" dirty="0"/>
              <a:t>Gleisverwerfung</a:t>
            </a:r>
          </a:p>
        </p:txBody>
      </p:sp>
      <p:pic>
        <p:nvPicPr>
          <p:cNvPr id="5" name="Inhaltsplatzhalter 4" descr="Ein Bild, das draußen, Straße, Boden, Himmel enthält.&#10;&#10;Mit sehr hoher Zuverlässigkeit generierte Beschreibung">
            <a:extLst>
              <a:ext uri="{FF2B5EF4-FFF2-40B4-BE49-F238E27FC236}">
                <a16:creationId xmlns:a16="http://schemas.microsoft.com/office/drawing/2014/main" id="{1E897D1A-86DC-40A5-8CAD-88474C2F36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039" y="99250"/>
            <a:ext cx="4240959" cy="6659499"/>
          </a:xfrm>
        </p:spPr>
      </p:pic>
      <p:pic>
        <p:nvPicPr>
          <p:cNvPr id="7" name="Grafik 6" descr="Ein Bild, das Baum, Gras, draußen, Boden enthält.&#10;&#10;Mit sehr hoher Zuverlässigkeit generierte Beschreibung">
            <a:extLst>
              <a:ext uri="{FF2B5EF4-FFF2-40B4-BE49-F238E27FC236}">
                <a16:creationId xmlns:a16="http://schemas.microsoft.com/office/drawing/2014/main" id="{F809FACF-8C69-4B88-B464-F39F9DE430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09" y="879247"/>
            <a:ext cx="7478382" cy="5608787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8C96D99D-BFA8-43C6-A85B-0A7FB838B282}"/>
              </a:ext>
            </a:extLst>
          </p:cNvPr>
          <p:cNvSpPr txBox="1">
            <a:spLocks/>
          </p:cNvSpPr>
          <p:nvPr/>
        </p:nvSpPr>
        <p:spPr>
          <a:xfrm>
            <a:off x="8576546" y="1138459"/>
            <a:ext cx="4321195" cy="9186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>
                <a:ln>
                  <a:solidFill>
                    <a:schemeClr val="tx1"/>
                  </a:solidFill>
                </a:ln>
              </a:rPr>
              <a:t>Dehnungsfuge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439893B-930B-2456-CD1E-D1ADAB5B9AF0}"/>
              </a:ext>
            </a:extLst>
          </p:cNvPr>
          <p:cNvSpPr txBox="1"/>
          <p:nvPr/>
        </p:nvSpPr>
        <p:spPr>
          <a:xfrm>
            <a:off x="6732430" y="6539330"/>
            <a:ext cx="6460176" cy="219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AT" sz="800" kern="1200" dirty="0">
                <a:solidFill>
                  <a:schemeClr val="bg1"/>
                </a:solidFill>
                <a:effectLst/>
                <a:latin typeface="Gill Sans Nova" panose="020B06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https://commons.wikimedia.org/wiki/File:Dehnungsfuge.jpg#/media/Datei:Dehnungsfuge.jpg</a:t>
            </a:r>
            <a:endParaRPr lang="de-AT" sz="3200" kern="100" dirty="0">
              <a:solidFill>
                <a:schemeClr val="bg1"/>
              </a:solidFill>
              <a:effectLst/>
              <a:latin typeface="Gill Sans Nova" panose="020B0602020104020203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8EBD6288-74B8-0AD8-5926-B8770C680808}"/>
              </a:ext>
            </a:extLst>
          </p:cNvPr>
          <p:cNvSpPr txBox="1"/>
          <p:nvPr/>
        </p:nvSpPr>
        <p:spPr>
          <a:xfrm>
            <a:off x="-690931" y="6488034"/>
            <a:ext cx="6608618" cy="219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AT" sz="800" kern="100" dirty="0">
                <a:effectLst/>
                <a:latin typeface="Gill Sans Nova" panose="020B06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Von </a:t>
            </a:r>
            <a:r>
              <a:rPr lang="de-AT" sz="800" kern="100" dirty="0" err="1">
                <a:effectLst/>
                <a:latin typeface="Gill Sans Nova" panose="020B06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ABproTWE</a:t>
            </a:r>
            <a:r>
              <a:rPr lang="de-AT" sz="800" kern="100" dirty="0">
                <a:effectLst/>
                <a:latin typeface="Gill Sans Nova" panose="020B06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Eigenes Werk, CC BY-SA 3.0, https://commons.wikimedia.org/w/index.php?curid=27574934</a:t>
            </a:r>
            <a:endParaRPr lang="de-AT" sz="3200" kern="100" dirty="0">
              <a:effectLst/>
              <a:latin typeface="Gill Sans Nova" panose="020B0602020104020203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32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is, Würfel, Transparent, Wasser, Kalt, Gefroren, Klar">
            <a:extLst>
              <a:ext uri="{FF2B5EF4-FFF2-40B4-BE49-F238E27FC236}">
                <a16:creationId xmlns:a16="http://schemas.microsoft.com/office/drawing/2014/main" id="{E5F755EA-0B34-48B1-8621-2AC7E65936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73" y="382509"/>
            <a:ext cx="2721738" cy="2616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3D-Modell 4" descr="Wassertropfen">
                <a:extLst>
                  <a:ext uri="{FF2B5EF4-FFF2-40B4-BE49-F238E27FC236}">
                    <a16:creationId xmlns:a16="http://schemas.microsoft.com/office/drawing/2014/main" id="{16F31E46-5685-4DE1-AF16-C76B67EF3220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9419296" y="3776046"/>
              <a:ext cx="1718631" cy="2497386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1718631" cy="2497386"/>
                    </a:xfrm>
                    <a:prstGeom prst="rect">
                      <a:avLst/>
                    </a:prstGeom>
                  </am3d:spPr>
                  <am3d:camera>
                    <am3d:pos x="0" y="0" z="6590638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1338430" d="1000000"/>
                    <am3d:preTrans dx="120" dy="-18013082" dz="2"/>
                    <am3d:scale>
                      <am3d:sx n="1000000" d="1000000"/>
                      <am3d:sy n="1000000" d="1000000"/>
                      <am3d:sz n="1000000" d="1000000"/>
                    </am3d:scale>
                    <am3d:rot ax="821718" ay="874033" az="210441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349096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3D-Modell 4" descr="Wassertropfen">
                <a:extLst>
                  <a:ext uri="{FF2B5EF4-FFF2-40B4-BE49-F238E27FC236}">
                    <a16:creationId xmlns:a16="http://schemas.microsoft.com/office/drawing/2014/main" id="{16F31E46-5685-4DE1-AF16-C76B67EF322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419296" y="3776046"/>
                <a:ext cx="1718631" cy="2497386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Grafik 6">
            <a:extLst>
              <a:ext uri="{FF2B5EF4-FFF2-40B4-BE49-F238E27FC236}">
                <a16:creationId xmlns:a16="http://schemas.microsoft.com/office/drawing/2014/main" id="{AA861679-32F6-4086-BBDE-8E3A9CCA8C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46538" flipV="1">
            <a:off x="4613984" y="3225802"/>
            <a:ext cx="5856457" cy="4320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1BB3DA67-2740-466A-821A-CD75D93EA7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4624" flipV="1">
            <a:off x="1731484" y="-782890"/>
            <a:ext cx="5856461" cy="4320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F2AC88B4-452F-46C1-B550-F83DF4E5911C}"/>
              </a:ext>
            </a:extLst>
          </p:cNvPr>
          <p:cNvSpPr txBox="1"/>
          <p:nvPr/>
        </p:nvSpPr>
        <p:spPr>
          <a:xfrm>
            <a:off x="8069886" y="1704188"/>
            <a:ext cx="27559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AT" sz="4400" dirty="0">
                <a:solidFill>
                  <a:srgbClr val="0070C0"/>
                </a:solidFill>
              </a:rPr>
              <a:t>Schmelzen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8EC67E6-B0BA-4592-8865-65573A3C48EA}"/>
              </a:ext>
            </a:extLst>
          </p:cNvPr>
          <p:cNvSpPr txBox="1"/>
          <p:nvPr/>
        </p:nvSpPr>
        <p:spPr>
          <a:xfrm rot="820561">
            <a:off x="542036" y="2806641"/>
            <a:ext cx="1448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2800" dirty="0">
                <a:solidFill>
                  <a:srgbClr val="0070C0"/>
                </a:solidFill>
              </a:rPr>
              <a:t>fest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A1FC33BE-C9FB-4075-BD4A-90A76832709B}"/>
              </a:ext>
            </a:extLst>
          </p:cNvPr>
          <p:cNvSpPr txBox="1"/>
          <p:nvPr/>
        </p:nvSpPr>
        <p:spPr>
          <a:xfrm rot="20103454">
            <a:off x="10007768" y="6023994"/>
            <a:ext cx="1448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2800" dirty="0">
                <a:solidFill>
                  <a:srgbClr val="0070C0"/>
                </a:solidFill>
              </a:rPr>
              <a:t>flüssig</a:t>
            </a:r>
          </a:p>
        </p:txBody>
      </p:sp>
      <p:pic>
        <p:nvPicPr>
          <p:cNvPr id="15" name="Grafik 14" descr="Pfeil mit einer Linie: Kurve im Uhrzeigersinn mit einfarbiger Füllung">
            <a:extLst>
              <a:ext uri="{FF2B5EF4-FFF2-40B4-BE49-F238E27FC236}">
                <a16:creationId xmlns:a16="http://schemas.microsoft.com/office/drawing/2014/main" id="{0C7B4B2D-A86C-4DF8-8681-66CD72EC824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7685154">
            <a:off x="4614067" y="4822075"/>
            <a:ext cx="914400" cy="914400"/>
          </a:xfrm>
          <a:prstGeom prst="rect">
            <a:avLst/>
          </a:prstGeom>
        </p:spPr>
      </p:pic>
      <p:sp>
        <p:nvSpPr>
          <p:cNvPr id="16" name="Pfeil: nach unten gekrümmt 15">
            <a:extLst>
              <a:ext uri="{FF2B5EF4-FFF2-40B4-BE49-F238E27FC236}">
                <a16:creationId xmlns:a16="http://schemas.microsoft.com/office/drawing/2014/main" id="{56B2A258-E0EC-4DDA-B694-A683F7F52993}"/>
              </a:ext>
            </a:extLst>
          </p:cNvPr>
          <p:cNvSpPr/>
          <p:nvPr/>
        </p:nvSpPr>
        <p:spPr>
          <a:xfrm rot="3684202">
            <a:off x="6461369" y="2167645"/>
            <a:ext cx="2727360" cy="611969"/>
          </a:xfrm>
          <a:prstGeom prst="curvedDownArrow">
            <a:avLst>
              <a:gd name="adj1" fmla="val 35680"/>
              <a:gd name="adj2" fmla="val 81992"/>
              <a:gd name="adj3" fmla="val 46102"/>
            </a:avLst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rgbClr val="0070C0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7F466ED2-4073-F730-CE50-AA8E209D8113}"/>
              </a:ext>
            </a:extLst>
          </p:cNvPr>
          <p:cNvSpPr txBox="1"/>
          <p:nvPr/>
        </p:nvSpPr>
        <p:spPr>
          <a:xfrm>
            <a:off x="1925509" y="4536623"/>
            <a:ext cx="36122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200" dirty="0"/>
              <a:t>keine starre Struktur mehr</a:t>
            </a:r>
          </a:p>
        </p:txBody>
      </p:sp>
    </p:spTree>
    <p:extLst>
      <p:ext uri="{BB962C8B-B14F-4D97-AF65-F5344CB8AC3E}">
        <p14:creationId xmlns:p14="http://schemas.microsoft.com/office/powerpoint/2010/main" val="6169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7" name="3D-Modell 6" descr="Eisennagel">
                <a:extLst>
                  <a:ext uri="{FF2B5EF4-FFF2-40B4-BE49-F238E27FC236}">
                    <a16:creationId xmlns:a16="http://schemas.microsoft.com/office/drawing/2014/main" id="{29520D82-68CA-40C6-8BA0-6BD02567D217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 rot="3730299">
              <a:off x="2202837" y="2559180"/>
              <a:ext cx="837055" cy="6068746"/>
            </p:xfrm>
            <a:graphic>
              <a:graphicData uri="http://schemas.microsoft.com/office/drawing/2017/model3d">
                <am3d:model3d r:embed="rId2">
                  <am3d:spPr>
                    <a:xfrm rot="3730299">
                      <a:off x="0" y="0"/>
                      <a:ext cx="837055" cy="6068746"/>
                    </a:xfrm>
                    <a:prstGeom prst="rect">
                      <a:avLst/>
                    </a:prstGeom>
                  </am3d:spPr>
                  <am3d:camera>
                    <am3d:pos x="0" y="0" z="4750429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999999" d="1000000"/>
                    <am3d:preTrans dx="0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2594464" ay="-56688" az="-53293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638558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" name="3D-Modell 6" descr="Eisennagel">
                <a:extLst>
                  <a:ext uri="{FF2B5EF4-FFF2-40B4-BE49-F238E27FC236}">
                    <a16:creationId xmlns:a16="http://schemas.microsoft.com/office/drawing/2014/main" id="{29520D82-68CA-40C6-8BA0-6BD02567D21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3730299">
                <a:off x="2202837" y="2559180"/>
                <a:ext cx="837055" cy="6068746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Picture 2" descr="Eis, Würfel, Transparent, Wasser, Kalt, Gefroren, Klar">
            <a:extLst>
              <a:ext uri="{FF2B5EF4-FFF2-40B4-BE49-F238E27FC236}">
                <a16:creationId xmlns:a16="http://schemas.microsoft.com/office/drawing/2014/main" id="{C67A50CA-3EF4-4F4B-87A7-D9FBD993C8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335" y="3876518"/>
            <a:ext cx="2721738" cy="2616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AD6E382-612B-4ADE-A79F-DA63E6309F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5972">
            <a:off x="6674037" y="2228844"/>
            <a:ext cx="5856461" cy="4320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21B5A39-25F1-4066-A8EF-3D1293A294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0259" y="1633419"/>
            <a:ext cx="5798257" cy="4320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B4C8535A-C8DA-4547-B983-9CC6D0EBF709}"/>
              </a:ext>
            </a:extLst>
          </p:cNvPr>
          <p:cNvSpPr txBox="1"/>
          <p:nvPr/>
        </p:nvSpPr>
        <p:spPr>
          <a:xfrm rot="19911732">
            <a:off x="1842348" y="5227293"/>
            <a:ext cx="4159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800" dirty="0">
                <a:solidFill>
                  <a:srgbClr val="0070C0"/>
                </a:solidFill>
              </a:rPr>
              <a:t>Schmelzpunkt: </a:t>
            </a:r>
            <a:r>
              <a:rPr lang="de-AT" sz="2800" dirty="0"/>
              <a:t>1535 °C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656C4AC-8824-4366-BF4B-FA041E1EC8E7}"/>
              </a:ext>
            </a:extLst>
          </p:cNvPr>
          <p:cNvSpPr txBox="1"/>
          <p:nvPr/>
        </p:nvSpPr>
        <p:spPr>
          <a:xfrm rot="202931">
            <a:off x="8266156" y="6083803"/>
            <a:ext cx="4159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800" dirty="0">
                <a:solidFill>
                  <a:srgbClr val="0070C0"/>
                </a:solidFill>
              </a:rPr>
              <a:t>Schmelzpunkt:</a:t>
            </a:r>
            <a:r>
              <a:rPr lang="de-AT" sz="2800" dirty="0"/>
              <a:t> 0 °C</a:t>
            </a:r>
          </a:p>
        </p:txBody>
      </p:sp>
      <p:pic>
        <p:nvPicPr>
          <p:cNvPr id="10" name="Grafik 9" descr="Pfeil mit einer Linie: Kurve im Uhrzeigersinn mit einfarbiger Füllung">
            <a:extLst>
              <a:ext uri="{FF2B5EF4-FFF2-40B4-BE49-F238E27FC236}">
                <a16:creationId xmlns:a16="http://schemas.microsoft.com/office/drawing/2014/main" id="{8589FF48-3ACE-43FD-9153-FDB6511212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759543">
            <a:off x="2784147" y="1627893"/>
            <a:ext cx="914400" cy="914400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C6960932-0C82-4ECF-A1FB-CF681F50F0C5}"/>
              </a:ext>
            </a:extLst>
          </p:cNvPr>
          <p:cNvSpPr txBox="1"/>
          <p:nvPr/>
        </p:nvSpPr>
        <p:spPr>
          <a:xfrm>
            <a:off x="3692217" y="1575748"/>
            <a:ext cx="33207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800" dirty="0"/>
              <a:t>Bausteine stark aneinander gebunden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9498348E-86DB-41FA-A4AA-E020F2D6607A}"/>
              </a:ext>
            </a:extLst>
          </p:cNvPr>
          <p:cNvSpPr txBox="1"/>
          <p:nvPr/>
        </p:nvSpPr>
        <p:spPr>
          <a:xfrm>
            <a:off x="7367044" y="1027906"/>
            <a:ext cx="33207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800" dirty="0"/>
              <a:t>Bausteine schwach aneinander gebunden</a:t>
            </a:r>
          </a:p>
        </p:txBody>
      </p:sp>
      <p:pic>
        <p:nvPicPr>
          <p:cNvPr id="13" name="Grafik 12" descr="Pfeil mit einer Linie: Kurve im Uhrzeigersinn mit einfarbiger Füllung">
            <a:extLst>
              <a:ext uri="{FF2B5EF4-FFF2-40B4-BE49-F238E27FC236}">
                <a16:creationId xmlns:a16="http://schemas.microsoft.com/office/drawing/2014/main" id="{BC1EFC6F-4E84-471B-89F2-B7C87459E5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87868" y="1922490"/>
            <a:ext cx="914400" cy="9144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4916602-8424-469E-8D71-4D65389E7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96" y="157665"/>
            <a:ext cx="10515600" cy="1325563"/>
          </a:xfrm>
        </p:spPr>
        <p:txBody>
          <a:bodyPr/>
          <a:lstStyle/>
          <a:p>
            <a:r>
              <a:rPr lang="de-AT" dirty="0"/>
              <a:t>Schmelzpunkt</a:t>
            </a:r>
          </a:p>
        </p:txBody>
      </p:sp>
    </p:spTree>
    <p:extLst>
      <p:ext uri="{BB962C8B-B14F-4D97-AF65-F5344CB8AC3E}">
        <p14:creationId xmlns:p14="http://schemas.microsoft.com/office/powerpoint/2010/main" val="40891784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entr" presetSubtype="1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enutzerdefiniert 1">
      <a:majorFont>
        <a:latin typeface="Gill Sans Nova"/>
        <a:ea typeface=""/>
        <a:cs typeface=""/>
      </a:majorFont>
      <a:minorFont>
        <a:latin typeface="Gill Sans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</Words>
  <Application>Microsoft Office PowerPoint</Application>
  <PresentationFormat>Breitbild</PresentationFormat>
  <Paragraphs>39</Paragraphs>
  <Slides>8</Slides>
  <Notes>1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2" baseType="lpstr">
      <vt:lpstr>Arial</vt:lpstr>
      <vt:lpstr>Calibri</vt:lpstr>
      <vt:lpstr>Gill Sans Nova</vt:lpstr>
      <vt:lpstr>Office</vt:lpstr>
      <vt:lpstr>Die Bausteine der Materie</vt:lpstr>
      <vt:lpstr>https://www.youtube.com/watch?v=ZVuIHaWcscU </vt:lpstr>
      <vt:lpstr>PowerPoint-Präsentation</vt:lpstr>
      <vt:lpstr>Temperatur</vt:lpstr>
      <vt:lpstr>PowerPoint-Präsentation</vt:lpstr>
      <vt:lpstr>Gleisverwerfung</vt:lpstr>
      <vt:lpstr>PowerPoint-Präsentation</vt:lpstr>
      <vt:lpstr>Schmelzpunkt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Die Bausteine der Materie</dc:title>
  <dc:creator>Florian Budimaier</dc:creator>
  <cp:lastModifiedBy>Florian Budimaier</cp:lastModifiedBy>
  <cp:revision>9</cp:revision>
  <dcterms:created xsi:type="dcterms:W3CDTF">2023-03-23T15:26:22Z</dcterms:created>
  <dcterms:modified xsi:type="dcterms:W3CDTF">2023-06-23T08:13:01Z</dcterms:modified>
</cp:coreProperties>
</file>